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823" r:id="rId1"/>
  </p:sldMasterIdLst>
  <p:notesMasterIdLst>
    <p:notesMasterId r:id="rId13"/>
  </p:notesMasterIdLst>
  <p:sldIdLst>
    <p:sldId id="468" r:id="rId2"/>
    <p:sldId id="485" r:id="rId3"/>
    <p:sldId id="486" r:id="rId4"/>
    <p:sldId id="469" r:id="rId5"/>
    <p:sldId id="487" r:id="rId6"/>
    <p:sldId id="489" r:id="rId7"/>
    <p:sldId id="488" r:id="rId8"/>
    <p:sldId id="490" r:id="rId9"/>
    <p:sldId id="491" r:id="rId10"/>
    <p:sldId id="492" r:id="rId11"/>
    <p:sldId id="493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0"/>
    </p:ext>
    <p:ext uri="{D31A062A-798A-4329-ABDD-BBA856620510}">
      <p14:defaultImageDpi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21337" autoAdjust="0"/>
    <p:restoredTop sz="94660"/>
  </p:normalViewPr>
  <p:slideViewPr>
    <p:cSldViewPr>
      <p:cViewPr varScale="1">
        <p:scale>
          <a:sx n="91" d="100"/>
          <a:sy n="91" d="100"/>
        </p:scale>
        <p:origin x="-68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0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viewProps" Target="viewProps.xml"/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sp>
      <p:sp>
        <p:nvSpPr>
          <p:cNvPr id="141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</a:p>
        </p:txBody>
      </p:sp>
      <p:sp>
        <p:nvSpPr>
          <p:cNvPr id="141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1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FA868BD-8BB4-4899-B31A-6BE13567007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22095338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738078-263D-4571-A5A9-F0089DD1BD5E}" type="datetimeFigureOut">
              <a:rPr lang="en-US" smtClean="0"/>
              <a:pPr>
                <a:defRPr/>
              </a:pPr>
              <a:t>10/27/11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82039C11-0DC3-4C41-9EF0-CA38893EEC2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pic>
        <p:nvPicPr>
          <p:cNvPr id="20" name="Picture 2" descr="Eiffel Tower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0" y="3276600"/>
            <a:ext cx="1971675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" descr="http://t1.gstatic.com/images?q=tbn:ANd9GcQ0lGqJ4FBjYLyXLlHLJBYfhbQXS_DxyNCGQjaU_mgAHqVcYrejXQ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191000"/>
            <a:ext cx="26670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6" descr="http://www.vectorart.com/webart/products/42792P.GIF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038600"/>
            <a:ext cx="2109788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4B4FD1-FFAA-44AF-9F32-F25A8CF253FF}" type="datetimeFigureOut">
              <a:rPr lang="en-US" smtClean="0"/>
              <a:pPr>
                <a:defRPr/>
              </a:pPr>
              <a:t>10/27/11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783D62-F8E0-47B6-AF26-44C491CA19F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pPr>
              <a:defRPr/>
            </a:pPr>
            <a:fld id="{BD1CCDA4-A51C-4B3E-ADB5-A8F81FF7814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C006E5-B3E2-41E1-993F-6F67C6DD0229}" type="datetimeFigureOut">
              <a:rPr lang="en-US" smtClean="0"/>
              <a:pPr>
                <a:defRPr/>
              </a:pPr>
              <a:t>10/27/11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99E0E9-1DB9-4E03-A37A-ADA751E78D6F}" type="datetimeFigureOut">
              <a:rPr lang="en-US" smtClean="0"/>
              <a:pPr>
                <a:defRPr/>
              </a:pPr>
              <a:t>10/27/11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pPr>
              <a:defRPr/>
            </a:pPr>
            <a:fld id="{31A1EBA3-8EED-4729-8C81-537DA9921AE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pic>
        <p:nvPicPr>
          <p:cNvPr id="7" name="Picture 2" descr="Eiffel Tower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-1033463" y="3138488"/>
            <a:ext cx="2049463" cy="371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0FBEA4-BFE9-4F30-ABAC-DA394EFA2439}" type="datetimeFigureOut">
              <a:rPr lang="en-US" smtClean="0"/>
              <a:pPr>
                <a:defRPr/>
              </a:pPr>
              <a:t>10/27/11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D3F068B1-BD1F-4960-8D4A-6E2F359CB02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pPr>
              <a:defRPr/>
            </a:pPr>
            <a:fld id="{C75ECE2B-9A83-4AE9-9A9C-A3F960A7389C}" type="datetimeFigureOut">
              <a:rPr lang="en-US" smtClean="0"/>
              <a:pPr>
                <a:defRPr/>
              </a:pPr>
              <a:t>10/27/11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B551E4-5089-47CA-9C57-3D7CCEE88B4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0D0D99-0965-4EBA-BEA8-A75F631C8065}" type="datetimeFigureOut">
              <a:rPr lang="en-US" smtClean="0"/>
              <a:pPr>
                <a:defRPr/>
              </a:pPr>
              <a:t>10/27/11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CEFDEB04-E71C-4969-934B-F32F708CF7B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A7075C-E8CB-4995-B748-CA421675D725}" type="datetimeFigureOut">
              <a:rPr lang="en-US" smtClean="0"/>
              <a:pPr>
                <a:defRPr/>
              </a:pPr>
              <a:t>10/27/11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pPr>
              <a:defRPr/>
            </a:pPr>
            <a:fld id="{723B537A-7504-4F0B-B283-B266AB721CF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091F9F-25B3-4FCD-929C-DE10DE9F9C5A}" type="datetimeFigureOut">
              <a:rPr lang="en-US" smtClean="0"/>
              <a:pPr>
                <a:defRPr/>
              </a:pPr>
              <a:t>10/27/11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B334936-8FFC-47BF-A1A4-D181D6EF79B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4D29B131-F68E-419E-A313-29C6086121F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8BEBBA8-0718-49C5-831F-458024449083}" type="datetimeFigureOut">
              <a:rPr lang="en-US" smtClean="0"/>
              <a:pPr>
                <a:defRPr/>
              </a:pPr>
              <a:t>10/27/11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pPr>
              <a:defRPr/>
            </a:pPr>
            <a:fld id="{86075B24-A692-49A4-B0A5-31AE1CC171F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pPr>
              <a:defRPr/>
            </a:pPr>
            <a:fld id="{A48C7336-E93E-43E9-8E4E-F7750090DCD4}" type="datetimeFigureOut">
              <a:rPr lang="en-US" smtClean="0"/>
              <a:pPr>
                <a:defRPr/>
              </a:pPr>
              <a:t>10/27/11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C3591D1-408F-403F-8C28-B3B3958CC238}" type="datetimeFigureOut">
              <a:rPr lang="en-US" smtClean="0"/>
              <a:pPr>
                <a:defRPr/>
              </a:pPr>
              <a:t>10/27/11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1157D2DF-4015-4712-8E15-9173A0F4371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Espaces</a:t>
            </a:r>
            <a:r>
              <a:rPr lang="en-US" dirty="0" smtClean="0"/>
              <a:t>: </a:t>
            </a:r>
            <a:r>
              <a:rPr lang="en-US" dirty="0" err="1" smtClean="0"/>
              <a:t>Unité</a:t>
            </a:r>
            <a:r>
              <a:rPr lang="en-US" dirty="0" smtClean="0"/>
              <a:t> 6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êtes</a:t>
            </a:r>
            <a:r>
              <a:rPr lang="en-US" dirty="0" smtClean="0"/>
              <a:t> </a:t>
            </a:r>
            <a:r>
              <a:rPr lang="en-US" dirty="0" err="1" smtClean="0"/>
              <a:t>à</a:t>
            </a:r>
            <a:r>
              <a:rPr lang="en-US" dirty="0" smtClean="0"/>
              <a:t> la fête de </a:t>
            </a:r>
            <a:r>
              <a:rPr lang="en-US" dirty="0" err="1" smtClean="0"/>
              <a:t>Stéphane</a:t>
            </a:r>
            <a:r>
              <a:rPr lang="en-US" dirty="0" smtClean="0"/>
              <a:t> et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parlez</a:t>
            </a:r>
            <a:r>
              <a:rPr lang="en-US" dirty="0" smtClean="0"/>
              <a:t> avec </a:t>
            </a:r>
            <a:r>
              <a:rPr lang="en-US" dirty="0" err="1" smtClean="0"/>
              <a:t>vos</a:t>
            </a:r>
            <a:r>
              <a:rPr lang="en-US" dirty="0" smtClean="0"/>
              <a:t> </a:t>
            </a:r>
            <a:r>
              <a:rPr lang="en-US" dirty="0" err="1" smtClean="0"/>
              <a:t>amis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err="1" smtClean="0"/>
              <a:t>Complétez</a:t>
            </a:r>
            <a:r>
              <a:rPr lang="en-US" dirty="0" smtClean="0"/>
              <a:t> les conversations avec la </a:t>
            </a:r>
            <a:r>
              <a:rPr lang="en-US" dirty="0" err="1" smtClean="0"/>
              <a:t>forme</a:t>
            </a:r>
            <a:r>
              <a:rPr lang="en-US" dirty="0" smtClean="0"/>
              <a:t> </a:t>
            </a:r>
            <a:r>
              <a:rPr lang="en-US" dirty="0" err="1" smtClean="0"/>
              <a:t>correcte</a:t>
            </a:r>
            <a:r>
              <a:rPr lang="en-US" dirty="0" smtClean="0"/>
              <a:t> des </a:t>
            </a:r>
            <a:r>
              <a:rPr lang="en-US" dirty="0" err="1" smtClean="0"/>
              <a:t>adjectifs</a:t>
            </a:r>
            <a:r>
              <a:rPr lang="en-US" dirty="0" smtClean="0"/>
              <a:t> </a:t>
            </a:r>
            <a:r>
              <a:rPr lang="en-US" dirty="0" err="1" smtClean="0"/>
              <a:t>démonstratifs</a:t>
            </a:r>
            <a:endParaRPr lang="en-US" dirty="0" smtClean="0"/>
          </a:p>
          <a:p>
            <a:endParaRPr lang="en-US" dirty="0" smtClean="0"/>
          </a:p>
          <a:p>
            <a:r>
              <a:rPr lang="en-US" sz="3600" b="1" dirty="0" err="1" smtClean="0"/>
              <a:t>ce</a:t>
            </a:r>
            <a:r>
              <a:rPr lang="en-US" sz="3600" b="1" dirty="0" smtClean="0"/>
              <a:t> – </a:t>
            </a:r>
            <a:r>
              <a:rPr lang="en-US" sz="3600" b="1" dirty="0" err="1" smtClean="0"/>
              <a:t>cet</a:t>
            </a:r>
            <a:r>
              <a:rPr lang="en-US" sz="3600" b="1" dirty="0" smtClean="0"/>
              <a:t>- </a:t>
            </a:r>
            <a:r>
              <a:rPr lang="en-US" sz="3600" b="1" dirty="0" err="1" smtClean="0"/>
              <a:t>cette</a:t>
            </a:r>
            <a:r>
              <a:rPr lang="en-US" sz="3600" b="1" dirty="0" smtClean="0"/>
              <a:t>- </a:t>
            </a:r>
            <a:r>
              <a:rPr lang="en-US" sz="3600" b="1" dirty="0" err="1" smtClean="0"/>
              <a:t>ces</a:t>
            </a:r>
            <a:r>
              <a:rPr lang="en-US" sz="3600" b="1" dirty="0" smtClean="0"/>
              <a:t> </a:t>
            </a:r>
            <a:endParaRPr lang="fr-FR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Adjectifs</a:t>
            </a:r>
            <a:r>
              <a:rPr lang="en-US" dirty="0" smtClean="0"/>
              <a:t> </a:t>
            </a:r>
            <a:r>
              <a:rPr lang="en-US" dirty="0" err="1" smtClean="0"/>
              <a:t>démonstratifs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3730752"/>
          </a:xfrm>
        </p:spPr>
        <p:txBody>
          <a:bodyPr/>
          <a:lstStyle/>
          <a:p>
            <a:r>
              <a:rPr lang="en-US" dirty="0" err="1" smtClean="0"/>
              <a:t>Mais</a:t>
            </a:r>
            <a:r>
              <a:rPr lang="en-US" dirty="0" smtClean="0"/>
              <a:t> je </a:t>
            </a:r>
            <a:r>
              <a:rPr lang="en-US" dirty="0" err="1" smtClean="0"/>
              <a:t>pense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______ amour ne pas  </a:t>
            </a:r>
            <a:r>
              <a:rPr lang="en-US" dirty="0" err="1" smtClean="0"/>
              <a:t>durer</a:t>
            </a:r>
            <a:r>
              <a:rPr lang="en-US" dirty="0" smtClean="0"/>
              <a:t>. </a:t>
            </a: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 rot="366797">
            <a:off x="4206353" y="5642317"/>
            <a:ext cx="151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cette</a:t>
            </a:r>
            <a:endParaRPr lang="fr-FR" b="1" dirty="0"/>
          </a:p>
        </p:txBody>
      </p:sp>
      <p:sp>
        <p:nvSpPr>
          <p:cNvPr id="7" name="TextBox 6"/>
          <p:cNvSpPr txBox="1"/>
          <p:nvPr/>
        </p:nvSpPr>
        <p:spPr>
          <a:xfrm rot="20850286">
            <a:off x="2320818" y="5731071"/>
            <a:ext cx="595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ce</a:t>
            </a:r>
            <a:endParaRPr lang="fr-FR" b="1" dirty="0"/>
          </a:p>
        </p:txBody>
      </p:sp>
      <p:sp>
        <p:nvSpPr>
          <p:cNvPr id="8" name="TextBox 7"/>
          <p:cNvSpPr txBox="1"/>
          <p:nvPr/>
        </p:nvSpPr>
        <p:spPr>
          <a:xfrm rot="20850286">
            <a:off x="6164733" y="5510484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ces</a:t>
            </a:r>
            <a:endParaRPr lang="fr-FR" b="1" dirty="0"/>
          </a:p>
        </p:txBody>
      </p:sp>
      <p:sp>
        <p:nvSpPr>
          <p:cNvPr id="9" name="TextBox 8"/>
          <p:cNvSpPr txBox="1"/>
          <p:nvPr/>
        </p:nvSpPr>
        <p:spPr>
          <a:xfrm rot="20850286">
            <a:off x="4425401" y="6052381"/>
            <a:ext cx="1622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cet</a:t>
            </a:r>
            <a:endParaRPr lang="fr-FR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429000" y="152400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cet</a:t>
            </a:r>
            <a:endParaRPr lang="fr-FR" sz="2800" b="1" dirty="0"/>
          </a:p>
        </p:txBody>
      </p:sp>
      <p:pic>
        <p:nvPicPr>
          <p:cNvPr id="11" name="Picture 10" descr="Love-Quot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2362200"/>
            <a:ext cx="2597150" cy="2597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  <p:bldP spid="8" grpId="0"/>
      <p:bldP spid="9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Adjectifs</a:t>
            </a:r>
            <a:r>
              <a:rPr lang="en-US" dirty="0" smtClean="0"/>
              <a:t> </a:t>
            </a:r>
            <a:r>
              <a:rPr lang="en-US" dirty="0" err="1" smtClean="0"/>
              <a:t>démonstratifs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3730752"/>
          </a:xfrm>
        </p:spPr>
        <p:txBody>
          <a:bodyPr/>
          <a:lstStyle/>
          <a:p>
            <a:r>
              <a:rPr lang="en-US" dirty="0" err="1" smtClean="0"/>
              <a:t>Tous</a:t>
            </a:r>
            <a:r>
              <a:rPr lang="en-US" dirty="0" smtClean="0"/>
              <a:t> ______ </a:t>
            </a:r>
            <a:r>
              <a:rPr lang="en-US" dirty="0" err="1" smtClean="0"/>
              <a:t>invitées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 contents. . </a:t>
            </a: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 rot="366797">
            <a:off x="4206353" y="5642317"/>
            <a:ext cx="151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cette</a:t>
            </a:r>
            <a:endParaRPr lang="fr-FR" b="1" dirty="0"/>
          </a:p>
        </p:txBody>
      </p:sp>
      <p:sp>
        <p:nvSpPr>
          <p:cNvPr id="7" name="TextBox 6"/>
          <p:cNvSpPr txBox="1"/>
          <p:nvPr/>
        </p:nvSpPr>
        <p:spPr>
          <a:xfrm rot="20850286">
            <a:off x="2320818" y="5731071"/>
            <a:ext cx="595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ce</a:t>
            </a:r>
            <a:endParaRPr lang="fr-FR" b="1" dirty="0"/>
          </a:p>
        </p:txBody>
      </p:sp>
      <p:sp>
        <p:nvSpPr>
          <p:cNvPr id="8" name="TextBox 7"/>
          <p:cNvSpPr txBox="1"/>
          <p:nvPr/>
        </p:nvSpPr>
        <p:spPr>
          <a:xfrm rot="20850286">
            <a:off x="6164733" y="5510484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ces</a:t>
            </a:r>
            <a:endParaRPr lang="fr-FR" b="1" dirty="0"/>
          </a:p>
        </p:txBody>
      </p:sp>
      <p:sp>
        <p:nvSpPr>
          <p:cNvPr id="9" name="TextBox 8"/>
          <p:cNvSpPr txBox="1"/>
          <p:nvPr/>
        </p:nvSpPr>
        <p:spPr>
          <a:xfrm rot="20850286">
            <a:off x="4425401" y="6052381"/>
            <a:ext cx="1622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cet</a:t>
            </a:r>
            <a:endParaRPr lang="fr-FR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524000" y="1524000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ces</a:t>
            </a:r>
            <a:endParaRPr lang="fr-FR" sz="2800" b="1" dirty="0"/>
          </a:p>
        </p:txBody>
      </p:sp>
      <p:pic>
        <p:nvPicPr>
          <p:cNvPr id="10" name="Picture 9" descr="article-0-0796FE0E000005DC-333_468x4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400" y="2743200"/>
            <a:ext cx="2497181" cy="23381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  <p:bldP spid="8" grpId="0"/>
      <p:bldP spid="9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adjectifs démonstratifs</a:t>
            </a:r>
            <a:endParaRPr lang="fr-FR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1143000" y="993264"/>
          <a:ext cx="7696200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4050"/>
                <a:gridCol w="1924050"/>
                <a:gridCol w="1924050"/>
                <a:gridCol w="1924050"/>
              </a:tblGrid>
              <a:tr h="793794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masculin</a:t>
                      </a:r>
                      <a:endParaRPr lang="en-US" sz="2000" dirty="0" smtClean="0"/>
                    </a:p>
                    <a:p>
                      <a:pPr algn="ctr"/>
                      <a:r>
                        <a:rPr lang="en-US" sz="2000" dirty="0" err="1" smtClean="0"/>
                        <a:t>singulier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féminin</a:t>
                      </a:r>
                      <a:endParaRPr lang="en-US" sz="2000" dirty="0" smtClean="0"/>
                    </a:p>
                    <a:p>
                      <a:pPr algn="ctr"/>
                      <a:r>
                        <a:rPr lang="en-US" sz="2000" dirty="0" err="1" smtClean="0"/>
                        <a:t>singulier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masculin</a:t>
                      </a:r>
                      <a:r>
                        <a:rPr lang="en-US" sz="2000" baseline="0" dirty="0" smtClean="0"/>
                        <a:t> et </a:t>
                      </a:r>
                      <a:r>
                        <a:rPr lang="en-US" sz="2000" baseline="0" dirty="0" err="1" smtClean="0"/>
                        <a:t>féminin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pluriel</a:t>
                      </a:r>
                      <a:endParaRPr lang="en-US" sz="2000" dirty="0"/>
                    </a:p>
                  </a:txBody>
                  <a:tcPr anchor="ctr"/>
                </a:tc>
              </a:tr>
              <a:tr h="343125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</a:tr>
              <a:tr h="343125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</a:tr>
              <a:tr h="343125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</a:tr>
              <a:tr h="343125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/>
                    </a:p>
                  </a:txBody>
                  <a:tcPr anchor="ctr"/>
                </a:tc>
              </a:tr>
              <a:tr h="343125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</a:tr>
              <a:tr h="343125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752600" y="2133600"/>
            <a:ext cx="1295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latin typeface="Calibri" pitchFamily="34" charset="0"/>
              </a:rPr>
              <a:t>This/that</a:t>
            </a:r>
            <a:endParaRPr lang="en-US" sz="2400" b="1" i="1" dirty="0">
              <a:latin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57600" y="2133600"/>
            <a:ext cx="1295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err="1" smtClean="0">
                <a:latin typeface="Calibri" pitchFamily="34" charset="0"/>
              </a:rPr>
              <a:t>ce</a:t>
            </a:r>
            <a:r>
              <a:rPr lang="en-US" sz="4400" b="1" dirty="0" smtClean="0">
                <a:latin typeface="Calibri" pitchFamily="34" charset="0"/>
              </a:rPr>
              <a:t> </a:t>
            </a:r>
            <a:endParaRPr lang="en-US" sz="4400" b="1" dirty="0">
              <a:latin typeface="Calibri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62600" y="2133600"/>
            <a:ext cx="152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err="1" smtClean="0">
                <a:latin typeface="Calibri" pitchFamily="34" charset="0"/>
              </a:rPr>
              <a:t>cette</a:t>
            </a:r>
            <a:endParaRPr lang="en-US" sz="4400" b="1" dirty="0">
              <a:latin typeface="Calibri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315200" y="2133600"/>
            <a:ext cx="1295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err="1" smtClean="0">
                <a:latin typeface="Calibri" pitchFamily="34" charset="0"/>
              </a:rPr>
              <a:t>ces</a:t>
            </a:r>
            <a:endParaRPr lang="en-US" sz="4400" b="1" dirty="0">
              <a:latin typeface="Calibri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28800" y="2888159"/>
            <a:ext cx="1447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latin typeface="Calibri" pitchFamily="34" charset="0"/>
              </a:rPr>
              <a:t>With a vowel </a:t>
            </a:r>
            <a:endParaRPr lang="en-US" sz="4400" b="1" i="1" dirty="0">
              <a:latin typeface="Calibri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10000" y="2971800"/>
            <a:ext cx="1295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err="1" smtClean="0">
                <a:latin typeface="Calibri" pitchFamily="34" charset="0"/>
              </a:rPr>
              <a:t>cet</a:t>
            </a:r>
            <a:endParaRPr lang="en-US" sz="4400" b="1" dirty="0">
              <a:latin typeface="Calibri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62600" y="2971800"/>
            <a:ext cx="152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err="1" smtClean="0">
                <a:latin typeface="Calibri" pitchFamily="34" charset="0"/>
              </a:rPr>
              <a:t>cette</a:t>
            </a:r>
            <a:endParaRPr lang="en-US" sz="4400" b="1" dirty="0">
              <a:latin typeface="Calibri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315200" y="2895600"/>
            <a:ext cx="1295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err="1" smtClean="0">
                <a:latin typeface="Calibri" pitchFamily="34" charset="0"/>
              </a:rPr>
              <a:t>ces</a:t>
            </a:r>
            <a:endParaRPr lang="en-US" sz="44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adjectifs démonstratifs</a:t>
            </a:r>
            <a:endParaRPr lang="fr-FR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1143000" y="993264"/>
          <a:ext cx="7696200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4050"/>
                <a:gridCol w="1924050"/>
                <a:gridCol w="1924050"/>
                <a:gridCol w="1924050"/>
              </a:tblGrid>
              <a:tr h="793794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masculin</a:t>
                      </a:r>
                      <a:endParaRPr lang="en-US" sz="2000" dirty="0" smtClean="0"/>
                    </a:p>
                    <a:p>
                      <a:pPr algn="ctr"/>
                      <a:r>
                        <a:rPr lang="en-US" sz="2000" dirty="0" err="1" smtClean="0"/>
                        <a:t>singulier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féminin</a:t>
                      </a:r>
                      <a:endParaRPr lang="en-US" sz="2000" dirty="0" smtClean="0"/>
                    </a:p>
                    <a:p>
                      <a:pPr algn="ctr"/>
                      <a:r>
                        <a:rPr lang="en-US" sz="2000" dirty="0" err="1" smtClean="0"/>
                        <a:t>singulier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masculin</a:t>
                      </a:r>
                      <a:r>
                        <a:rPr lang="en-US" sz="2000" baseline="0" dirty="0" smtClean="0"/>
                        <a:t> et </a:t>
                      </a:r>
                      <a:r>
                        <a:rPr lang="en-US" sz="2000" baseline="0" dirty="0" err="1" smtClean="0"/>
                        <a:t>féminin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pluriel</a:t>
                      </a:r>
                      <a:endParaRPr lang="en-US" sz="2000" dirty="0"/>
                    </a:p>
                  </a:txBody>
                  <a:tcPr anchor="ctr"/>
                </a:tc>
              </a:tr>
              <a:tr h="343125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</a:tr>
              <a:tr h="343125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</a:tr>
              <a:tr h="343125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</a:tr>
              <a:tr h="343125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 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/>
                    </a:p>
                  </a:txBody>
                  <a:tcPr anchor="ctr"/>
                </a:tc>
              </a:tr>
              <a:tr h="343125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</a:tr>
              <a:tr h="343125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752600" y="2133600"/>
            <a:ext cx="1295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latin typeface="Calibri" pitchFamily="34" charset="0"/>
              </a:rPr>
              <a:t>This/that</a:t>
            </a:r>
            <a:endParaRPr lang="en-US" sz="2400" b="1" i="1" dirty="0">
              <a:latin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57600" y="2133600"/>
            <a:ext cx="1295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>
                <a:latin typeface="Calibri" pitchFamily="34" charset="0"/>
              </a:rPr>
              <a:t>Ce</a:t>
            </a:r>
            <a:r>
              <a:rPr lang="en-US" sz="4400" b="1" dirty="0" smtClean="0">
                <a:latin typeface="Calibri" pitchFamily="34" charset="0"/>
              </a:rPr>
              <a:t> </a:t>
            </a:r>
            <a:r>
              <a:rPr lang="en-US" sz="2400" b="1" dirty="0" err="1" smtClean="0">
                <a:latin typeface="Calibri" pitchFamily="34" charset="0"/>
              </a:rPr>
              <a:t>livre</a:t>
            </a:r>
            <a:endParaRPr lang="en-US" sz="4400" b="1" dirty="0">
              <a:latin typeface="Calibri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57800" y="2362200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>
                <a:latin typeface="Calibri" pitchFamily="34" charset="0"/>
              </a:rPr>
              <a:t>Cette</a:t>
            </a:r>
            <a:r>
              <a:rPr lang="en-US" sz="2400" b="1" dirty="0" smtClean="0">
                <a:latin typeface="Calibri" pitchFamily="34" charset="0"/>
              </a:rPr>
              <a:t> fête</a:t>
            </a:r>
            <a:endParaRPr lang="en-US" sz="2400" b="1" dirty="0">
              <a:latin typeface="Calibri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62800" y="2133600"/>
            <a:ext cx="16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>
                <a:latin typeface="Calibri" pitchFamily="34" charset="0"/>
              </a:rPr>
              <a:t>Ces</a:t>
            </a:r>
            <a:r>
              <a:rPr lang="en-US" sz="2400" b="1" dirty="0" smtClean="0">
                <a:latin typeface="Calibri" pitchFamily="34" charset="0"/>
              </a:rPr>
              <a:t> biscuits</a:t>
            </a:r>
            <a:endParaRPr lang="en-US" sz="2400" b="1" dirty="0">
              <a:latin typeface="Calibri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28800" y="2888159"/>
            <a:ext cx="14478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latin typeface="Calibri" pitchFamily="34" charset="0"/>
              </a:rPr>
              <a:t>With a vowel or </a:t>
            </a:r>
            <a:r>
              <a:rPr lang="en-US" sz="2400" b="1" i="1" u="sng" dirty="0" err="1" smtClean="0">
                <a:latin typeface="Calibri" pitchFamily="34" charset="0"/>
              </a:rPr>
              <a:t>h</a:t>
            </a:r>
            <a:endParaRPr lang="en-US" sz="4400" b="1" i="1" u="sng" dirty="0">
              <a:latin typeface="Calibri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81400" y="31242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>
                <a:latin typeface="Calibri" pitchFamily="34" charset="0"/>
              </a:rPr>
              <a:t>Cet</a:t>
            </a:r>
            <a:r>
              <a:rPr lang="en-US" sz="2400" b="1" dirty="0" smtClean="0">
                <a:latin typeface="Calibri" pitchFamily="34" charset="0"/>
              </a:rPr>
              <a:t> </a:t>
            </a:r>
            <a:r>
              <a:rPr lang="en-US" sz="2400" b="1" dirty="0" err="1" smtClean="0">
                <a:latin typeface="Calibri" pitchFamily="34" charset="0"/>
              </a:rPr>
              <a:t>ami</a:t>
            </a:r>
            <a:endParaRPr lang="en-US" sz="2400" b="1" dirty="0">
              <a:latin typeface="Calibri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81600" y="3124200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>
                <a:latin typeface="Calibri" pitchFamily="34" charset="0"/>
              </a:rPr>
              <a:t>Cette</a:t>
            </a:r>
            <a:r>
              <a:rPr lang="en-US" sz="2400" b="1" dirty="0" smtClean="0">
                <a:latin typeface="Calibri" pitchFamily="34" charset="0"/>
              </a:rPr>
              <a:t> </a:t>
            </a:r>
            <a:r>
              <a:rPr lang="en-US" sz="2400" b="1" dirty="0" err="1" smtClean="0">
                <a:latin typeface="Calibri" pitchFamily="34" charset="0"/>
              </a:rPr>
              <a:t>amie</a:t>
            </a:r>
            <a:endParaRPr lang="en-US" sz="2400" b="1" dirty="0">
              <a:latin typeface="Calibri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162800" y="3200400"/>
            <a:ext cx="1371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>
                <a:latin typeface="Calibri" pitchFamily="34" charset="0"/>
              </a:rPr>
              <a:t>Ces</a:t>
            </a:r>
            <a:r>
              <a:rPr lang="en-US" sz="2400" b="1" dirty="0" smtClean="0">
                <a:latin typeface="Calibri" pitchFamily="34" charset="0"/>
              </a:rPr>
              <a:t> </a:t>
            </a:r>
            <a:r>
              <a:rPr lang="en-US" sz="2400" b="1" dirty="0" err="1" smtClean="0">
                <a:latin typeface="Calibri" pitchFamily="34" charset="0"/>
              </a:rPr>
              <a:t>amis</a:t>
            </a:r>
            <a:r>
              <a:rPr lang="en-US" sz="2400" b="1" dirty="0" smtClean="0">
                <a:latin typeface="Calibri" pitchFamily="34" charset="0"/>
              </a:rPr>
              <a:t> (</a:t>
            </a:r>
            <a:r>
              <a:rPr lang="en-US" sz="2400" b="1" dirty="0" err="1" smtClean="0">
                <a:latin typeface="Calibri" pitchFamily="34" charset="0"/>
              </a:rPr>
              <a:t>es</a:t>
            </a:r>
            <a:r>
              <a:rPr lang="en-US" sz="2400" b="1" dirty="0" smtClean="0">
                <a:latin typeface="Calibri" pitchFamily="34" charset="0"/>
              </a:rPr>
              <a:t>)</a:t>
            </a:r>
            <a:endParaRPr lang="en-US" sz="24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Adjectifs</a:t>
            </a:r>
            <a:r>
              <a:rPr lang="en-US" dirty="0" smtClean="0"/>
              <a:t> </a:t>
            </a:r>
            <a:r>
              <a:rPr lang="en-US" dirty="0" err="1" smtClean="0"/>
              <a:t>démonstratifs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3730752"/>
          </a:xfrm>
        </p:spPr>
        <p:txBody>
          <a:bodyPr/>
          <a:lstStyle/>
          <a:p>
            <a:r>
              <a:rPr lang="en-US" dirty="0" err="1" smtClean="0"/>
              <a:t>Salut</a:t>
            </a:r>
            <a:r>
              <a:rPr lang="en-US" dirty="0" smtClean="0"/>
              <a:t>, Christophe! </a:t>
            </a:r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vas </a:t>
            </a:r>
            <a:r>
              <a:rPr lang="en-US" dirty="0" err="1" smtClean="0"/>
              <a:t>à</a:t>
            </a:r>
            <a:r>
              <a:rPr lang="en-US" dirty="0" smtClean="0"/>
              <a:t>  _______ fête? </a:t>
            </a: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 rot="366797">
            <a:off x="4206353" y="5642317"/>
            <a:ext cx="151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cette</a:t>
            </a:r>
            <a:endParaRPr lang="fr-FR" b="1" dirty="0"/>
          </a:p>
        </p:txBody>
      </p:sp>
      <p:sp>
        <p:nvSpPr>
          <p:cNvPr id="7" name="TextBox 6"/>
          <p:cNvSpPr txBox="1"/>
          <p:nvPr/>
        </p:nvSpPr>
        <p:spPr>
          <a:xfrm rot="20850286">
            <a:off x="2320818" y="5731071"/>
            <a:ext cx="595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ce</a:t>
            </a:r>
            <a:endParaRPr lang="fr-FR" b="1" dirty="0"/>
          </a:p>
        </p:txBody>
      </p:sp>
      <p:sp>
        <p:nvSpPr>
          <p:cNvPr id="8" name="TextBox 7"/>
          <p:cNvSpPr txBox="1"/>
          <p:nvPr/>
        </p:nvSpPr>
        <p:spPr>
          <a:xfrm rot="20850286">
            <a:off x="6164733" y="5510484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ces</a:t>
            </a:r>
            <a:endParaRPr lang="fr-FR" b="1" dirty="0"/>
          </a:p>
        </p:txBody>
      </p:sp>
      <p:sp>
        <p:nvSpPr>
          <p:cNvPr id="9" name="TextBox 8"/>
          <p:cNvSpPr txBox="1"/>
          <p:nvPr/>
        </p:nvSpPr>
        <p:spPr>
          <a:xfrm rot="20850286">
            <a:off x="4425401" y="6052381"/>
            <a:ext cx="1622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cet</a:t>
            </a:r>
            <a:endParaRPr lang="fr-FR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010400" y="152400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cette</a:t>
            </a:r>
            <a:endParaRPr lang="fr-FR" sz="2800" b="1" dirty="0"/>
          </a:p>
        </p:txBody>
      </p:sp>
      <p:pic>
        <p:nvPicPr>
          <p:cNvPr id="14" name="Picture 13" descr="article-0-0796FE0E000005DC-333_468x4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400" y="2743200"/>
            <a:ext cx="2497181" cy="23381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  <p:bldP spid="8" grpId="0"/>
      <p:bldP spid="9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Adjectifs</a:t>
            </a:r>
            <a:r>
              <a:rPr lang="en-US" dirty="0" smtClean="0"/>
              <a:t> </a:t>
            </a:r>
            <a:r>
              <a:rPr lang="en-US" dirty="0" err="1" smtClean="0"/>
              <a:t>démonstratifs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3730752"/>
          </a:xfrm>
        </p:spPr>
        <p:txBody>
          <a:bodyPr/>
          <a:lstStyle/>
          <a:p>
            <a:r>
              <a:rPr lang="en-US" dirty="0" smtClean="0"/>
              <a:t>! </a:t>
            </a:r>
            <a:r>
              <a:rPr lang="en-US" dirty="0" err="1" smtClean="0"/>
              <a:t>Oui</a:t>
            </a:r>
            <a:r>
              <a:rPr lang="en-US" dirty="0" smtClean="0"/>
              <a:t> </a:t>
            </a:r>
            <a:r>
              <a:rPr lang="en-US" dirty="0" err="1" smtClean="0"/>
              <a:t>j’adore</a:t>
            </a:r>
            <a:r>
              <a:rPr lang="en-US" dirty="0" smtClean="0"/>
              <a:t> ______ </a:t>
            </a:r>
            <a:r>
              <a:rPr lang="en-US" dirty="0" err="1" smtClean="0"/>
              <a:t>gâteau</a:t>
            </a:r>
            <a:r>
              <a:rPr lang="en-US" dirty="0" smtClean="0"/>
              <a:t>.</a:t>
            </a: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 rot="366797">
            <a:off x="4206353" y="5642317"/>
            <a:ext cx="151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cette</a:t>
            </a:r>
            <a:endParaRPr lang="fr-FR" b="1" dirty="0"/>
          </a:p>
        </p:txBody>
      </p:sp>
      <p:sp>
        <p:nvSpPr>
          <p:cNvPr id="7" name="TextBox 6"/>
          <p:cNvSpPr txBox="1"/>
          <p:nvPr/>
        </p:nvSpPr>
        <p:spPr>
          <a:xfrm rot="20850286">
            <a:off x="2320818" y="5731071"/>
            <a:ext cx="595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ce</a:t>
            </a:r>
            <a:endParaRPr lang="fr-FR" b="1" dirty="0"/>
          </a:p>
        </p:txBody>
      </p:sp>
      <p:sp>
        <p:nvSpPr>
          <p:cNvPr id="8" name="TextBox 7"/>
          <p:cNvSpPr txBox="1"/>
          <p:nvPr/>
        </p:nvSpPr>
        <p:spPr>
          <a:xfrm rot="20850286">
            <a:off x="6164733" y="5510484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ces</a:t>
            </a:r>
            <a:endParaRPr lang="fr-FR" b="1" dirty="0"/>
          </a:p>
        </p:txBody>
      </p:sp>
      <p:sp>
        <p:nvSpPr>
          <p:cNvPr id="9" name="TextBox 8"/>
          <p:cNvSpPr txBox="1"/>
          <p:nvPr/>
        </p:nvSpPr>
        <p:spPr>
          <a:xfrm rot="20850286">
            <a:off x="4425401" y="6052381"/>
            <a:ext cx="1622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cet</a:t>
            </a:r>
            <a:endParaRPr lang="fr-FR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667000" y="144780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ce</a:t>
            </a:r>
            <a:endParaRPr lang="fr-FR" sz="2800" b="1" dirty="0"/>
          </a:p>
        </p:txBody>
      </p:sp>
      <p:pic>
        <p:nvPicPr>
          <p:cNvPr id="13" name="Picture 12" descr="chocolate-cak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2133600"/>
            <a:ext cx="3498850" cy="3498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  <p:bldP spid="8" grpId="0"/>
      <p:bldP spid="9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Adjectifs</a:t>
            </a:r>
            <a:r>
              <a:rPr lang="en-US" dirty="0" smtClean="0"/>
              <a:t> </a:t>
            </a:r>
            <a:r>
              <a:rPr lang="en-US" dirty="0" err="1" smtClean="0"/>
              <a:t>démonstratifs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3730752"/>
          </a:xfrm>
        </p:spPr>
        <p:txBody>
          <a:bodyPr/>
          <a:lstStyle/>
          <a:p>
            <a:r>
              <a:rPr lang="en-US" dirty="0" smtClean="0"/>
              <a:t>!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veux</a:t>
            </a:r>
            <a:r>
              <a:rPr lang="en-US" dirty="0" smtClean="0"/>
              <a:t> ______ </a:t>
            </a:r>
            <a:r>
              <a:rPr lang="en-US" dirty="0" err="1" smtClean="0"/>
              <a:t>boisson</a:t>
            </a:r>
            <a:r>
              <a:rPr lang="en-US" dirty="0" smtClean="0"/>
              <a:t>? </a:t>
            </a: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 rot="366797">
            <a:off x="4206353" y="5642317"/>
            <a:ext cx="151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cette</a:t>
            </a:r>
            <a:endParaRPr lang="fr-FR" b="1" dirty="0"/>
          </a:p>
        </p:txBody>
      </p:sp>
      <p:sp>
        <p:nvSpPr>
          <p:cNvPr id="7" name="TextBox 6"/>
          <p:cNvSpPr txBox="1"/>
          <p:nvPr/>
        </p:nvSpPr>
        <p:spPr>
          <a:xfrm rot="20850286">
            <a:off x="2320818" y="5731071"/>
            <a:ext cx="595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ce</a:t>
            </a:r>
            <a:endParaRPr lang="fr-FR" b="1" dirty="0"/>
          </a:p>
        </p:txBody>
      </p:sp>
      <p:sp>
        <p:nvSpPr>
          <p:cNvPr id="8" name="TextBox 7"/>
          <p:cNvSpPr txBox="1"/>
          <p:nvPr/>
        </p:nvSpPr>
        <p:spPr>
          <a:xfrm rot="20850286">
            <a:off x="6164733" y="5510484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ces</a:t>
            </a:r>
            <a:endParaRPr lang="fr-FR" b="1" dirty="0"/>
          </a:p>
        </p:txBody>
      </p:sp>
      <p:sp>
        <p:nvSpPr>
          <p:cNvPr id="9" name="TextBox 8"/>
          <p:cNvSpPr txBox="1"/>
          <p:nvPr/>
        </p:nvSpPr>
        <p:spPr>
          <a:xfrm rot="20850286">
            <a:off x="4425401" y="6052381"/>
            <a:ext cx="1622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cet</a:t>
            </a:r>
            <a:endParaRPr lang="fr-FR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362200" y="152400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cette</a:t>
            </a:r>
            <a:endParaRPr lang="fr-FR" sz="2800" b="1" dirty="0"/>
          </a:p>
        </p:txBody>
      </p:sp>
      <p:pic>
        <p:nvPicPr>
          <p:cNvPr id="10" name="Picture 9" descr="soft-drink-71933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1225" y="2763838"/>
            <a:ext cx="2949575" cy="24939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  <p:bldP spid="8" grpId="0"/>
      <p:bldP spid="9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Adjectifs</a:t>
            </a:r>
            <a:r>
              <a:rPr lang="en-US" dirty="0" smtClean="0"/>
              <a:t> </a:t>
            </a:r>
            <a:r>
              <a:rPr lang="en-US" dirty="0" err="1" smtClean="0"/>
              <a:t>démonstratifs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3730752"/>
          </a:xfrm>
        </p:spPr>
        <p:txBody>
          <a:bodyPr/>
          <a:lstStyle/>
          <a:p>
            <a:r>
              <a:rPr lang="en-US" dirty="0" err="1" smtClean="0"/>
              <a:t>Mais</a:t>
            </a:r>
            <a:r>
              <a:rPr lang="en-US" dirty="0" smtClean="0"/>
              <a:t> je </a:t>
            </a:r>
            <a:r>
              <a:rPr lang="en-US" dirty="0" err="1" smtClean="0"/>
              <a:t>déteste</a:t>
            </a:r>
            <a:r>
              <a:rPr lang="en-US" dirty="0" smtClean="0"/>
              <a:t> ______ biscuits et ______ glace. </a:t>
            </a: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 rot="366797">
            <a:off x="4206353" y="5642317"/>
            <a:ext cx="151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cette</a:t>
            </a:r>
            <a:endParaRPr lang="fr-FR" b="1" dirty="0"/>
          </a:p>
        </p:txBody>
      </p:sp>
      <p:sp>
        <p:nvSpPr>
          <p:cNvPr id="7" name="TextBox 6"/>
          <p:cNvSpPr txBox="1"/>
          <p:nvPr/>
        </p:nvSpPr>
        <p:spPr>
          <a:xfrm rot="20850286">
            <a:off x="2320818" y="5731071"/>
            <a:ext cx="595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ce</a:t>
            </a:r>
            <a:endParaRPr lang="fr-FR" b="1" dirty="0"/>
          </a:p>
        </p:txBody>
      </p:sp>
      <p:sp>
        <p:nvSpPr>
          <p:cNvPr id="8" name="TextBox 7"/>
          <p:cNvSpPr txBox="1"/>
          <p:nvPr/>
        </p:nvSpPr>
        <p:spPr>
          <a:xfrm rot="20850286">
            <a:off x="6164733" y="5510484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ces</a:t>
            </a:r>
            <a:endParaRPr lang="fr-FR" b="1" dirty="0"/>
          </a:p>
        </p:txBody>
      </p:sp>
      <p:sp>
        <p:nvSpPr>
          <p:cNvPr id="9" name="TextBox 8"/>
          <p:cNvSpPr txBox="1"/>
          <p:nvPr/>
        </p:nvSpPr>
        <p:spPr>
          <a:xfrm rot="20850286">
            <a:off x="4425401" y="6052381"/>
            <a:ext cx="1622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cet</a:t>
            </a:r>
            <a:endParaRPr lang="fr-FR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048000" y="152400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ces</a:t>
            </a:r>
            <a:endParaRPr lang="fr-FR" sz="2800" b="1" dirty="0"/>
          </a:p>
        </p:txBody>
      </p:sp>
      <p:pic>
        <p:nvPicPr>
          <p:cNvPr id="11" name="Picture 10" descr="6a00e54f83679288330120a5723394970c-450w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2438400"/>
            <a:ext cx="3286125" cy="216154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943600" y="144780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cette</a:t>
            </a:r>
            <a:endParaRPr lang="fr-FR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  <p:bldP spid="8" grpId="0"/>
      <p:bldP spid="9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Adjectifs</a:t>
            </a:r>
            <a:r>
              <a:rPr lang="en-US" dirty="0" smtClean="0"/>
              <a:t> </a:t>
            </a:r>
            <a:r>
              <a:rPr lang="en-US" dirty="0" err="1" smtClean="0"/>
              <a:t>démonstratifs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3730752"/>
          </a:xfrm>
        </p:spPr>
        <p:txBody>
          <a:bodyPr/>
          <a:lstStyle/>
          <a:p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parlez</a:t>
            </a:r>
            <a:r>
              <a:rPr lang="en-US" dirty="0" smtClean="0"/>
              <a:t> avec </a:t>
            </a:r>
            <a:r>
              <a:rPr lang="en-US" dirty="0" err="1" smtClean="0"/>
              <a:t>Rachid</a:t>
            </a:r>
            <a:r>
              <a:rPr lang="en-US" dirty="0" smtClean="0"/>
              <a:t> et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dites</a:t>
            </a:r>
            <a:r>
              <a:rPr lang="en-US" dirty="0" smtClean="0"/>
              <a:t> : ______ </a:t>
            </a:r>
            <a:r>
              <a:rPr lang="en-US" dirty="0" err="1" smtClean="0"/>
              <a:t>automne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horrible .</a:t>
            </a: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 rot="366797">
            <a:off x="4206353" y="5642317"/>
            <a:ext cx="151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cette</a:t>
            </a:r>
            <a:endParaRPr lang="fr-FR" b="1" dirty="0"/>
          </a:p>
        </p:txBody>
      </p:sp>
      <p:sp>
        <p:nvSpPr>
          <p:cNvPr id="7" name="TextBox 6"/>
          <p:cNvSpPr txBox="1"/>
          <p:nvPr/>
        </p:nvSpPr>
        <p:spPr>
          <a:xfrm rot="20850286">
            <a:off x="2320818" y="5731071"/>
            <a:ext cx="595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ce</a:t>
            </a:r>
            <a:endParaRPr lang="fr-FR" b="1" dirty="0"/>
          </a:p>
        </p:txBody>
      </p:sp>
      <p:sp>
        <p:nvSpPr>
          <p:cNvPr id="8" name="TextBox 7"/>
          <p:cNvSpPr txBox="1"/>
          <p:nvPr/>
        </p:nvSpPr>
        <p:spPr>
          <a:xfrm rot="20850286">
            <a:off x="6164733" y="5510484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ces</a:t>
            </a:r>
            <a:endParaRPr lang="fr-FR" b="1" dirty="0"/>
          </a:p>
        </p:txBody>
      </p:sp>
      <p:sp>
        <p:nvSpPr>
          <p:cNvPr id="9" name="TextBox 8"/>
          <p:cNvSpPr txBox="1"/>
          <p:nvPr/>
        </p:nvSpPr>
        <p:spPr>
          <a:xfrm rot="20850286">
            <a:off x="4425401" y="6052381"/>
            <a:ext cx="1622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cet</a:t>
            </a:r>
            <a:endParaRPr lang="fr-FR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477000" y="152400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cet</a:t>
            </a:r>
            <a:r>
              <a:rPr lang="en-US" sz="2800" b="1" dirty="0" smtClean="0"/>
              <a:t> </a:t>
            </a:r>
            <a:endParaRPr lang="fr-FR" sz="2800" b="1" dirty="0"/>
          </a:p>
        </p:txBody>
      </p:sp>
      <p:pic>
        <p:nvPicPr>
          <p:cNvPr id="10" name="Picture 9" descr="rainy-da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2514600"/>
            <a:ext cx="1930399" cy="289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  <p:bldP spid="8" grpId="0"/>
      <p:bldP spid="9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Adjectifs</a:t>
            </a:r>
            <a:r>
              <a:rPr lang="en-US" dirty="0" smtClean="0"/>
              <a:t> </a:t>
            </a:r>
            <a:r>
              <a:rPr lang="en-US" dirty="0" err="1" smtClean="0"/>
              <a:t>démonstratifs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3730752"/>
          </a:xfrm>
        </p:spPr>
        <p:txBody>
          <a:bodyPr/>
          <a:lstStyle/>
          <a:p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regardez</a:t>
            </a:r>
            <a:r>
              <a:rPr lang="en-US" dirty="0" smtClean="0"/>
              <a:t> les gens et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dites</a:t>
            </a:r>
            <a:r>
              <a:rPr lang="en-US" dirty="0" smtClean="0"/>
              <a:t>: ______ </a:t>
            </a:r>
            <a:r>
              <a:rPr lang="en-US" dirty="0" err="1" smtClean="0"/>
              <a:t>garçon</a:t>
            </a:r>
            <a:r>
              <a:rPr lang="en-US" dirty="0" smtClean="0"/>
              <a:t> </a:t>
            </a:r>
            <a:r>
              <a:rPr lang="en-US" dirty="0" err="1" smtClean="0"/>
              <a:t>tombe</a:t>
            </a:r>
            <a:r>
              <a:rPr lang="en-US" dirty="0" smtClean="0"/>
              <a:t> </a:t>
            </a:r>
            <a:r>
              <a:rPr lang="en-US" dirty="0" err="1" smtClean="0"/>
              <a:t>amoureux</a:t>
            </a:r>
            <a:r>
              <a:rPr lang="en-US" dirty="0" smtClean="0"/>
              <a:t> de Sandrine. </a:t>
            </a: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 rot="366797">
            <a:off x="4206353" y="5642317"/>
            <a:ext cx="151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cette</a:t>
            </a:r>
            <a:endParaRPr lang="fr-FR" b="1" dirty="0"/>
          </a:p>
        </p:txBody>
      </p:sp>
      <p:sp>
        <p:nvSpPr>
          <p:cNvPr id="7" name="TextBox 6"/>
          <p:cNvSpPr txBox="1"/>
          <p:nvPr/>
        </p:nvSpPr>
        <p:spPr>
          <a:xfrm rot="20850286">
            <a:off x="2320818" y="5731071"/>
            <a:ext cx="595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ce</a:t>
            </a:r>
            <a:endParaRPr lang="fr-FR" b="1" dirty="0"/>
          </a:p>
        </p:txBody>
      </p:sp>
      <p:sp>
        <p:nvSpPr>
          <p:cNvPr id="8" name="TextBox 7"/>
          <p:cNvSpPr txBox="1"/>
          <p:nvPr/>
        </p:nvSpPr>
        <p:spPr>
          <a:xfrm rot="20850286">
            <a:off x="6164733" y="5510484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ces</a:t>
            </a:r>
            <a:endParaRPr lang="fr-FR" b="1" dirty="0"/>
          </a:p>
        </p:txBody>
      </p:sp>
      <p:sp>
        <p:nvSpPr>
          <p:cNvPr id="9" name="TextBox 8"/>
          <p:cNvSpPr txBox="1"/>
          <p:nvPr/>
        </p:nvSpPr>
        <p:spPr>
          <a:xfrm rot="20850286">
            <a:off x="4425401" y="6052381"/>
            <a:ext cx="1622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cet</a:t>
            </a:r>
            <a:endParaRPr lang="fr-FR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477000" y="152400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ce</a:t>
            </a:r>
            <a:endParaRPr lang="fr-FR" sz="2800" b="1" dirty="0"/>
          </a:p>
        </p:txBody>
      </p:sp>
      <p:pic>
        <p:nvPicPr>
          <p:cNvPr id="11" name="Picture 10" descr="Love-Quot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2590800"/>
            <a:ext cx="2597150" cy="2597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  <p:bldP spid="8" grpId="0"/>
      <p:bldP spid="9" grpId="0"/>
      <p:bldP spid="1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1892</TotalTime>
  <Words>230</Words>
  <Application>Microsoft Macintosh PowerPoint</Application>
  <PresentationFormat>On-screen Show (4:3)</PresentationFormat>
  <Paragraphs>92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Civic</vt:lpstr>
      <vt:lpstr>Espaces: Unité 6 </vt:lpstr>
      <vt:lpstr>Les adjectifs démonstratifs</vt:lpstr>
      <vt:lpstr>Les adjectifs démonstratifs</vt:lpstr>
      <vt:lpstr>Adjectifs démonstratifs</vt:lpstr>
      <vt:lpstr>Adjectifs démonstratifs</vt:lpstr>
      <vt:lpstr>Adjectifs démonstratifs</vt:lpstr>
      <vt:lpstr>Adjectifs démonstratifs</vt:lpstr>
      <vt:lpstr>Adjectifs démonstratifs</vt:lpstr>
      <vt:lpstr>Adjectifs démonstratifs</vt:lpstr>
      <vt:lpstr>Adjectifs démonstratifs</vt:lpstr>
      <vt:lpstr>Adjectifs démonstratifs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Viviane Grebert</cp:lastModifiedBy>
  <cp:revision>185</cp:revision>
  <dcterms:created xsi:type="dcterms:W3CDTF">2011-10-27T20:02:39Z</dcterms:created>
  <dcterms:modified xsi:type="dcterms:W3CDTF">2011-10-27T20:02:56Z</dcterms:modified>
</cp:coreProperties>
</file>